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EAC0-7225-40F8-BBA6-9EF483666FB8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B18AF-66F8-4205-B271-D98C3DB7A4B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0voorbiologie.nl/index.php?cat=9&amp;id=573&amp;par=60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UqLaFrCAh4&amp;list=PLACC0111545A9132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21.5.9. Primaire en secundaire immuunreactie 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Bij het eerste contact tussen het waterpokkenvirus en </a:t>
            </a:r>
            <a:r>
              <a:rPr lang="nl-NL" sz="2000" dirty="0" err="1" smtClean="0"/>
              <a:t>B-cellen</a:t>
            </a:r>
            <a:r>
              <a:rPr lang="nl-NL" sz="2000" dirty="0" smtClean="0"/>
              <a:t> worden </a:t>
            </a:r>
            <a:r>
              <a:rPr lang="nl-NL" sz="2000" b="1" dirty="0" smtClean="0"/>
              <a:t>geheugen </a:t>
            </a:r>
            <a:r>
              <a:rPr lang="nl-NL" sz="2000" b="1" dirty="0" err="1" smtClean="0"/>
              <a:t>B-cellen</a:t>
            </a:r>
            <a:r>
              <a:rPr lang="nl-NL" sz="2000" b="1" dirty="0" smtClean="0"/>
              <a:t> en plasmacellen </a:t>
            </a:r>
            <a:r>
              <a:rPr lang="nl-NL" sz="2000" dirty="0" smtClean="0"/>
              <a:t>tegen het virus gemaakt. De plasmacellen geven de antistoffen tegen het waterpokkenvirus af aan het bloed. Dit is de </a:t>
            </a:r>
            <a:r>
              <a:rPr lang="nl-NL" sz="2000" b="1" dirty="0" smtClean="0"/>
              <a:t>primaire immuunreactie</a:t>
            </a:r>
          </a:p>
          <a:p>
            <a:pPr>
              <a:buNone/>
            </a:pPr>
            <a:endParaRPr lang="nl-NL" sz="2000" b="1" dirty="0" smtClean="0"/>
          </a:p>
          <a:p>
            <a:r>
              <a:rPr lang="nl-NL" sz="2000" dirty="0" smtClean="0"/>
              <a:t>Bij een volgende besmetting met een waterpokkenvirus </a:t>
            </a:r>
            <a:r>
              <a:rPr lang="nl-NL" sz="2000" b="1" dirty="0" smtClean="0"/>
              <a:t>binden de virussen aan de antistoffen op de geheugen </a:t>
            </a:r>
            <a:r>
              <a:rPr lang="nl-NL" sz="2000" b="1" dirty="0" err="1" smtClean="0"/>
              <a:t>B-cellen</a:t>
            </a:r>
            <a:r>
              <a:rPr lang="nl-NL" sz="2000" dirty="0" smtClean="0"/>
              <a:t>. Hierdoor worden deze </a:t>
            </a:r>
            <a:r>
              <a:rPr lang="nl-NL" sz="2000" b="1" dirty="0" smtClean="0"/>
              <a:t>geheugen </a:t>
            </a:r>
            <a:r>
              <a:rPr lang="nl-NL" sz="2000" b="1" dirty="0" err="1" smtClean="0"/>
              <a:t>B-cellen</a:t>
            </a:r>
            <a:r>
              <a:rPr lang="nl-NL" sz="2000" b="1" dirty="0" smtClean="0"/>
              <a:t> geactiveerd </a:t>
            </a:r>
            <a:r>
              <a:rPr lang="nl-NL" sz="2000" dirty="0" smtClean="0"/>
              <a:t>om zich snel te delen en te ontwikkelen tot eveneens plasmacellen en geheugen </a:t>
            </a:r>
            <a:r>
              <a:rPr lang="nl-NL" sz="2000" dirty="0" err="1" smtClean="0"/>
              <a:t>B-cellen</a:t>
            </a:r>
            <a:endParaRPr lang="nl-NL" sz="2000" dirty="0" smtClean="0"/>
          </a:p>
          <a:p>
            <a:pPr>
              <a:buNone/>
            </a:pPr>
            <a:endParaRPr lang="nl-NL" sz="2000" dirty="0" smtClean="0"/>
          </a:p>
          <a:p>
            <a:r>
              <a:rPr lang="nl-NL" sz="2000" dirty="0" smtClean="0"/>
              <a:t>Op deze manier worden </a:t>
            </a:r>
            <a:r>
              <a:rPr lang="nl-NL" sz="2000" b="1" dirty="0" smtClean="0"/>
              <a:t>bij een tweede besmetting snel veel antistoffen gemaakt</a:t>
            </a:r>
            <a:r>
              <a:rPr lang="nl-NL" sz="2000" dirty="0" smtClean="0"/>
              <a:t> - door de nieuwe plasmacellen -, waardoor je niet voor een tweede keer waterpokken zult krijgen. Dit wordt </a:t>
            </a:r>
            <a:r>
              <a:rPr lang="nl-NL" sz="2000" b="1" dirty="0" smtClean="0"/>
              <a:t>secundaire immuunreactie </a:t>
            </a:r>
            <a:r>
              <a:rPr lang="nl-NL" sz="2000" dirty="0" smtClean="0"/>
              <a:t>genoemd. De secundaire immuunreactie verloopt sneller en heftiger (meer antistoffen) dan de primaire immuunreactie.</a:t>
            </a:r>
          </a:p>
          <a:p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21.5.9. Primaire en secundaire immuunreactie  2</a:t>
            </a:r>
            <a:br>
              <a:rPr lang="nl-NL" sz="3200" b="1" dirty="0" smtClean="0"/>
            </a:br>
            <a:r>
              <a:rPr lang="nl-NL" sz="3200" b="1" dirty="0" smtClean="0"/>
              <a:t>schematische weergave</a:t>
            </a:r>
            <a:endParaRPr lang="nl-NL" sz="3200" dirty="0"/>
          </a:p>
        </p:txBody>
      </p:sp>
      <p:pic>
        <p:nvPicPr>
          <p:cNvPr id="4" name="Tijdelijke aanduiding voor inhoud 3" descr="immuunreacti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263839"/>
            <a:ext cx="7704855" cy="50750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21.5.10. Vorming van lymfocyten uit stamcellen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nl-NL" sz="2400" dirty="0" smtClean="0"/>
              <a:t>Net als de andere bloedcellen ontstaan lymfocyten uit </a:t>
            </a:r>
            <a:r>
              <a:rPr lang="nl-NL" sz="2400" b="1" dirty="0" smtClean="0"/>
              <a:t>stamcellen</a:t>
            </a:r>
            <a:r>
              <a:rPr lang="nl-NL" sz="2400" dirty="0" smtClean="0"/>
              <a:t> in het </a:t>
            </a:r>
            <a:r>
              <a:rPr lang="nl-NL" sz="2400" b="1" dirty="0" smtClean="0"/>
              <a:t>rode beenmerg </a:t>
            </a:r>
            <a:r>
              <a:rPr lang="nl-NL" sz="2400" dirty="0" smtClean="0"/>
              <a:t>van wervels, schedelbeenderen, platte beenderen en de uiteinden van pijpbeenderen. Na vorming zijn ze nog niet volledig gedifferentieerd</a:t>
            </a:r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Een deel van de nog ongedifferentieerde lymfocyten blijft in het beenmerg en ontwikkelt zich tot </a:t>
            </a:r>
            <a:r>
              <a:rPr lang="nl-NL" sz="2400" dirty="0" err="1" smtClean="0"/>
              <a:t>B-cellen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err="1" smtClean="0"/>
              <a:t>B-lymfocyten</a:t>
            </a:r>
            <a:r>
              <a:rPr lang="nl-NL" sz="2400" dirty="0" smtClean="0"/>
              <a:t> migreren naar de </a:t>
            </a:r>
            <a:r>
              <a:rPr lang="nl-NL" sz="2400" b="1" dirty="0" err="1" smtClean="0"/>
              <a:t>lymfoïde</a:t>
            </a:r>
            <a:r>
              <a:rPr lang="nl-NL" sz="2400" b="1" dirty="0" smtClean="0"/>
              <a:t> organen</a:t>
            </a:r>
            <a:r>
              <a:rPr lang="nl-NL" sz="2400" dirty="0" smtClean="0"/>
              <a:t>. </a:t>
            </a:r>
          </a:p>
          <a:p>
            <a:pPr>
              <a:buNone/>
            </a:pP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778098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21.5.10. Vorming van lymfocyten uit stamcellen 2</a:t>
            </a:r>
            <a:br>
              <a:rPr lang="nl-NL" sz="3200" b="1" dirty="0" smtClean="0"/>
            </a:br>
            <a:r>
              <a:rPr lang="nl-NL" sz="3200" b="1" dirty="0" smtClean="0"/>
              <a:t>schematische weergave</a:t>
            </a:r>
            <a:endParaRPr lang="nl-NL" sz="3200" dirty="0"/>
          </a:p>
        </p:txBody>
      </p:sp>
      <p:pic>
        <p:nvPicPr>
          <p:cNvPr id="4" name="Tijdelijke aanduiding voor inhoud 3" descr="beenmerg en vorming B-lymfocyt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206714"/>
            <a:ext cx="7200800" cy="553465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21.5.10. Vorming van lymfocyten uit stamcellen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/>
          </a:bodyPr>
          <a:lstStyle/>
          <a:p>
            <a:r>
              <a:rPr lang="nl-NL" sz="2400" dirty="0" smtClean="0"/>
              <a:t>Een deel van de nieuwe, nog ongedifferentieerde lymfocyten migreert vanuit het rode beenmerg naar de </a:t>
            </a:r>
            <a:r>
              <a:rPr lang="nl-NL" sz="2400" b="1" dirty="0" err="1" smtClean="0"/>
              <a:t>thymus</a:t>
            </a:r>
            <a:r>
              <a:rPr lang="nl-NL" sz="2400" dirty="0" smtClean="0"/>
              <a:t>. Eenmaal daar aangekomen, worden ze </a:t>
            </a:r>
            <a:r>
              <a:rPr lang="nl-NL" sz="2400" b="1" dirty="0" err="1" smtClean="0"/>
              <a:t>thymocyten</a:t>
            </a:r>
            <a:r>
              <a:rPr lang="nl-NL" sz="2400" dirty="0" smtClean="0"/>
              <a:t> genoemd. </a:t>
            </a:r>
            <a:r>
              <a:rPr lang="nl-NL" sz="2400" dirty="0" err="1" smtClean="0"/>
              <a:t>Thymocyten</a:t>
            </a:r>
            <a:r>
              <a:rPr lang="nl-NL" sz="2400" dirty="0" smtClean="0"/>
              <a:t> kunnen tot </a:t>
            </a:r>
            <a:r>
              <a:rPr lang="nl-NL" sz="2400" dirty="0" err="1" smtClean="0"/>
              <a:t>T-cellen</a:t>
            </a:r>
            <a:r>
              <a:rPr lang="nl-NL" sz="2400" dirty="0" smtClean="0"/>
              <a:t> differentiëren</a:t>
            </a:r>
          </a:p>
          <a:p>
            <a:r>
              <a:rPr lang="nl-NL" sz="2400" dirty="0" smtClean="0"/>
              <a:t>De </a:t>
            </a:r>
            <a:r>
              <a:rPr lang="nl-NL" sz="2400" dirty="0" err="1" smtClean="0"/>
              <a:t>thymus</a:t>
            </a:r>
            <a:r>
              <a:rPr lang="nl-NL" sz="2400" dirty="0" smtClean="0"/>
              <a:t> speelt een grote rol bij de herkenning van lichaamseigen en lichaamsvreemde stoffen. </a:t>
            </a:r>
            <a:r>
              <a:rPr lang="nl-NL" sz="2400" dirty="0" err="1" smtClean="0"/>
              <a:t>Thymocyten</a:t>
            </a:r>
            <a:r>
              <a:rPr lang="nl-NL" sz="2400" dirty="0" smtClean="0"/>
              <a:t> worden in de </a:t>
            </a:r>
            <a:r>
              <a:rPr lang="nl-NL" sz="2400" dirty="0" err="1" smtClean="0"/>
              <a:t>thymus</a:t>
            </a:r>
            <a:r>
              <a:rPr lang="nl-NL" sz="2400" dirty="0" smtClean="0"/>
              <a:t> namelijk blootgesteld aan lichaamseigen eiwitten. De </a:t>
            </a:r>
            <a:r>
              <a:rPr lang="nl-NL" sz="2400" dirty="0" err="1" smtClean="0"/>
              <a:t>thymocyten</a:t>
            </a:r>
            <a:r>
              <a:rPr lang="nl-NL" sz="2400" dirty="0" smtClean="0"/>
              <a:t>, die afweerreacties vertonen tegen deze lichaamseigen eiwitten, worden vernietigd. Dit proces speelt zich al voor de geboorte af. Hierdoor wordt voorkomen dat er </a:t>
            </a:r>
            <a:r>
              <a:rPr lang="nl-NL" sz="2400" dirty="0" err="1" smtClean="0"/>
              <a:t>T-cellen</a:t>
            </a:r>
            <a:r>
              <a:rPr lang="nl-NL" sz="2400" dirty="0" smtClean="0"/>
              <a:t> kunnen ontstaan die antistoffen tegen lichaamseigen cellen maken</a:t>
            </a:r>
          </a:p>
          <a:p>
            <a:r>
              <a:rPr lang="nl-NL" sz="2400" dirty="0" smtClean="0"/>
              <a:t>Zo blijven alleen de ‘veilige’ </a:t>
            </a:r>
            <a:r>
              <a:rPr lang="nl-NL" sz="2400" dirty="0" err="1" smtClean="0"/>
              <a:t>thymocyten</a:t>
            </a:r>
            <a:r>
              <a:rPr lang="nl-NL" sz="2400" dirty="0" smtClean="0"/>
              <a:t> over. Deze zwermen vanuit de </a:t>
            </a:r>
            <a:r>
              <a:rPr lang="nl-NL" sz="2400" dirty="0" err="1" smtClean="0"/>
              <a:t>thymus</a:t>
            </a:r>
            <a:r>
              <a:rPr lang="nl-NL" sz="2400" dirty="0" smtClean="0"/>
              <a:t> naar de rest van het lichaam en nestelen zich in alle </a:t>
            </a:r>
            <a:r>
              <a:rPr lang="nl-NL" sz="2400" dirty="0" err="1" smtClean="0"/>
              <a:t>lymfoïde</a:t>
            </a:r>
            <a:r>
              <a:rPr lang="nl-NL" sz="2400" dirty="0" smtClean="0"/>
              <a:t> weefsels. Ze blijven daar gedurende het hele leven, door celdeling, nieuwe </a:t>
            </a:r>
            <a:r>
              <a:rPr lang="nl-NL" sz="2400" dirty="0" err="1" smtClean="0"/>
              <a:t>T-lymfocyten</a:t>
            </a:r>
            <a:r>
              <a:rPr lang="nl-NL" sz="2400" dirty="0" smtClean="0"/>
              <a:t> produceren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21.5.10. Vorming van lymfocyten uit stamcellen 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De </a:t>
            </a:r>
            <a:r>
              <a:rPr lang="nl-NL" sz="2400" dirty="0" err="1" smtClean="0"/>
              <a:t>thymus</a:t>
            </a:r>
            <a:r>
              <a:rPr lang="nl-NL" sz="2400" dirty="0" smtClean="0"/>
              <a:t> is vanaf de geboorte tot ongeveer het 16</a:t>
            </a:r>
            <a:r>
              <a:rPr lang="nl-NL" sz="2400" baseline="30000" dirty="0" smtClean="0"/>
              <a:t>de</a:t>
            </a:r>
            <a:r>
              <a:rPr lang="nl-NL" sz="2400" dirty="0" smtClean="0"/>
              <a:t> levensjaar erg actief. Daarna neemt zijn rol af</a:t>
            </a:r>
          </a:p>
          <a:p>
            <a:r>
              <a:rPr lang="nl-NL" sz="2400" dirty="0" smtClean="0"/>
              <a:t>Lymfeknopen en andere </a:t>
            </a:r>
            <a:r>
              <a:rPr lang="nl-NL" sz="2400" dirty="0" err="1" smtClean="0"/>
              <a:t>lymfoïde</a:t>
            </a:r>
            <a:r>
              <a:rPr lang="nl-NL" sz="2400" dirty="0" smtClean="0"/>
              <a:t> organen (zoals bijvoorbeeld je keelamandelen) staan via </a:t>
            </a:r>
            <a:r>
              <a:rPr lang="nl-NL" sz="2400" b="1" dirty="0" smtClean="0"/>
              <a:t>lymfevaten </a:t>
            </a:r>
            <a:r>
              <a:rPr lang="nl-NL" sz="2400" dirty="0" smtClean="0"/>
              <a:t>met elkaar in verbinding</a:t>
            </a:r>
          </a:p>
          <a:p>
            <a:r>
              <a:rPr lang="nl-NL" sz="2400" dirty="0" smtClean="0"/>
              <a:t>Lymfocyten kunnen via het bloed of via een lymfevat in een </a:t>
            </a:r>
            <a:r>
              <a:rPr lang="nl-NL" sz="2400" b="1" dirty="0" smtClean="0"/>
              <a:t>lymfeknoop</a:t>
            </a:r>
            <a:r>
              <a:rPr lang="nl-NL" sz="2400" dirty="0" smtClean="0"/>
              <a:t> terecht komen</a:t>
            </a:r>
          </a:p>
          <a:p>
            <a:r>
              <a:rPr lang="nl-NL" sz="2400" dirty="0" smtClean="0"/>
              <a:t>De lymfevaten beginnen in weefsels en eindigen stroomafwaarts in de bovenste holle ader (zie ook </a:t>
            </a:r>
            <a:r>
              <a:rPr lang="nl-NL" sz="2400" dirty="0" smtClean="0">
                <a:hlinkClick r:id="rId2"/>
              </a:rPr>
              <a:t>paragraaf 14.10</a:t>
            </a:r>
            <a:r>
              <a:rPr lang="nl-NL" sz="2400" dirty="0" smtClean="0"/>
              <a:t>).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VOLLEDIGE HERHALING</a:t>
            </a:r>
            <a:br>
              <a:rPr lang="en-US" sz="3200" b="1" dirty="0" smtClean="0"/>
            </a:br>
            <a:r>
              <a:rPr lang="en-US" sz="3200" b="1" dirty="0" smtClean="0"/>
              <a:t>SRUTENFRANS  LERAAR BIOLOGIE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https://www.youtube.com/watch?v=hUqLaFrCAh4&amp;list=PLACC0111545A9132A</a:t>
            </a:r>
            <a:r>
              <a:rPr lang="nl-NL" dirty="0" smtClean="0"/>
              <a:t>   </a:t>
            </a:r>
          </a:p>
          <a:p>
            <a:endParaRPr lang="en-US" dirty="0" smtClean="0"/>
          </a:p>
          <a:p>
            <a:r>
              <a:rPr lang="en-US" dirty="0" smtClean="0"/>
              <a:t>18 min. 54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448</Words>
  <Application>Microsoft Office PowerPoint</Application>
  <PresentationFormat>Diavoorstelling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21.5.9. Primaire en secundaire immuunreactie  1</vt:lpstr>
      <vt:lpstr>21.5.9. Primaire en secundaire immuunreactie  2 schematische weergave</vt:lpstr>
      <vt:lpstr>21.5.10. Vorming van lymfocyten uit stamcellen 1</vt:lpstr>
      <vt:lpstr>21.5.10. Vorming van lymfocyten uit stamcellen 2 schematische weergave</vt:lpstr>
      <vt:lpstr>21.5.10. Vorming van lymfocyten uit stamcellen 3</vt:lpstr>
      <vt:lpstr>21.5.10. Vorming van lymfocyten uit stamcellen 4</vt:lpstr>
      <vt:lpstr>VOLLEDIGE HERHALING SRUTENFRANS  LERAAR BIOLOGIE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21.5.9. Primaire en secundaire immuunreactie  1</dc:title>
  <dc:creator>hrm</dc:creator>
  <cp:lastModifiedBy>hrm</cp:lastModifiedBy>
  <cp:revision>1</cp:revision>
  <dcterms:created xsi:type="dcterms:W3CDTF">2014-12-11T09:50:12Z</dcterms:created>
  <dcterms:modified xsi:type="dcterms:W3CDTF">2014-12-11T09:52:17Z</dcterms:modified>
</cp:coreProperties>
</file>